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jjRBg+4FH7FdDXRTHeod/w8ql2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37C4129-2879-4EC1-B63F-7D685F107B83}">
  <a:tblStyle styleId="{537C4129-2879-4EC1-B63F-7D685F107B8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681110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896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2508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7239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23647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 rot="10800000" flipH="1">
            <a:off x="0" y="-17794"/>
            <a:ext cx="7533456" cy="1653649"/>
          </a:xfrm>
          <a:prstGeom prst="rtTriangle">
            <a:avLst/>
          </a:prstGeom>
          <a:solidFill>
            <a:srgbClr val="000090">
              <a:alpha val="6274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 rot="10800000">
            <a:off x="5083477" y="-17795"/>
            <a:ext cx="4071343" cy="1653779"/>
          </a:xfrm>
          <a:prstGeom prst="rtTriangle">
            <a:avLst/>
          </a:prstGeom>
          <a:solidFill>
            <a:srgbClr val="0000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" descr="BSSlogoWhite2015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39202" y="41700"/>
            <a:ext cx="1016794" cy="1157288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/>
          <p:nvPr/>
        </p:nvSpPr>
        <p:spPr>
          <a:xfrm>
            <a:off x="-4192" y="6309320"/>
            <a:ext cx="9148192" cy="548692"/>
          </a:xfrm>
          <a:prstGeom prst="rect">
            <a:avLst/>
          </a:prstGeom>
          <a:solidFill>
            <a:srgbClr val="190093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Believe, Strive, Succeed</a:t>
            </a:r>
            <a:r>
              <a:rPr lang="en-GB" sz="1200" b="1" i="1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1200" b="1" i="1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2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Corinthians 1:12:12 </a:t>
            </a:r>
            <a:r>
              <a:rPr lang="en-GB" sz="1200" b="0" i="1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 ‘</a:t>
            </a:r>
            <a:r>
              <a:rPr lang="en-GB" sz="12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body is one and has many members, and all the members of the body, though many, are one body’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 rot="-793384">
            <a:off x="-55716" y="651860"/>
            <a:ext cx="468807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11 Exam Information Evening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165463" y="1770927"/>
            <a:ext cx="8890533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Subject: VCERT Health and Fitness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 of Department name/email: </a:t>
            </a:r>
            <a:r>
              <a:rPr lang="en-GB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</a:t>
            </a: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Jennings: </a:t>
            </a:r>
            <a:r>
              <a:rPr lang="en-GB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ajennings@bishopstopfords.enfield.sch.uk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5" name="Google Shape;95;p1"/>
          <p:cNvGraphicFramePr/>
          <p:nvPr/>
        </p:nvGraphicFramePr>
        <p:xfrm>
          <a:off x="312517" y="2884089"/>
          <a:ext cx="8354850" cy="3205425"/>
        </p:xfrm>
        <a:graphic>
          <a:graphicData uri="http://schemas.openxmlformats.org/drawingml/2006/table">
            <a:tbl>
              <a:tblPr firstRow="1" bandRow="1">
                <a:noFill/>
                <a:tableStyleId>{537C4129-2879-4EC1-B63F-7D685F107B83}</a:tableStyleId>
              </a:tblPr>
              <a:tblGrid>
                <a:gridCol w="4177425"/>
                <a:gridCol w="4177425"/>
              </a:tblGrid>
              <a:tr h="3707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/>
                        <a:t>Course Content Covered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/>
                        <a:t>Content still to be covered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060"/>
                    </a:solidFill>
                  </a:tcPr>
                </a:tc>
              </a:tr>
              <a:tr h="2773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sng" strike="noStrike" cap="none"/>
                        <a:t>Unit 1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/>
                        <a:t>1.1 Skeletal System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/>
                        <a:t>1.2 Muscular System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/>
                        <a:t>1.3 Respiratory System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/>
                        <a:t>1.4 Cardiovascular System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/>
                        <a:t>1.5 Energy Systems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/>
                        <a:t>2.1 Effects of Health and fitness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/>
                        <a:t>3.1 Health and Fitness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/>
                        <a:t>3.2 Components of fitness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/>
                        <a:t>4.1 Principles of Training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sng" strike="noStrike" cap="none"/>
                        <a:t>Unit 2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/>
                        <a:t>1.1 Lifestyle Factors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/>
                        <a:t>2.1 Fitness Testing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/>
                        <a:t>2.2 Training Methods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/>
                        <a:t>2.3 Optimising a Health and fitness Programme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/>
                        <a:t>3.1 Health and fitness analysis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E5F1"/>
                    </a:solidFill>
                  </a:tcPr>
                </a:tc>
              </a:tr>
            </a:tbl>
          </a:graphicData>
        </a:graphic>
      </p:graphicFrame>
      <p:pic>
        <p:nvPicPr>
          <p:cNvPr id="96" name="Google Shape;96;p1" descr="vcert hashtag on Twitter"/>
          <p:cNvPicPr preferRelativeResize="0"/>
          <p:nvPr/>
        </p:nvPicPr>
        <p:blipFill rotWithShape="1">
          <a:blip r:embed="rId4">
            <a:alphaModFix/>
          </a:blip>
          <a:srcRect t="15758" b="50000"/>
          <a:stretch/>
        </p:blipFill>
        <p:spPr>
          <a:xfrm>
            <a:off x="4060524" y="932246"/>
            <a:ext cx="2602370" cy="12900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/>
          <p:nvPr/>
        </p:nvSpPr>
        <p:spPr>
          <a:xfrm rot="10800000" flipH="1">
            <a:off x="0" y="-17794"/>
            <a:ext cx="7533456" cy="1653649"/>
          </a:xfrm>
          <a:prstGeom prst="rtTriangle">
            <a:avLst/>
          </a:prstGeom>
          <a:solidFill>
            <a:srgbClr val="000090">
              <a:alpha val="6274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/>
          <p:nvPr/>
        </p:nvSpPr>
        <p:spPr>
          <a:xfrm rot="10800000">
            <a:off x="5083477" y="-17795"/>
            <a:ext cx="4071343" cy="1653779"/>
          </a:xfrm>
          <a:prstGeom prst="rtTriangle">
            <a:avLst/>
          </a:prstGeom>
          <a:solidFill>
            <a:srgbClr val="0000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p2" descr="BSSlogoWhite2015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39202" y="41700"/>
            <a:ext cx="1016794" cy="1157288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"/>
          <p:cNvSpPr/>
          <p:nvPr/>
        </p:nvSpPr>
        <p:spPr>
          <a:xfrm>
            <a:off x="-4192" y="6309320"/>
            <a:ext cx="9148192" cy="548692"/>
          </a:xfrm>
          <a:prstGeom prst="rect">
            <a:avLst/>
          </a:prstGeom>
          <a:solidFill>
            <a:srgbClr val="190093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Believe, Strive, Succeed</a:t>
            </a:r>
            <a:r>
              <a:rPr lang="en-GB" sz="1200" b="1" i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1200" b="1" i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2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Corinthians 1:12:12 </a:t>
            </a:r>
            <a:r>
              <a:rPr lang="en-GB" sz="1200" i="1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 ‘</a:t>
            </a:r>
            <a:r>
              <a:rPr lang="en-GB" sz="12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body is one and has many members, and all the members of the body, though many, are one body’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 txBox="1"/>
          <p:nvPr/>
        </p:nvSpPr>
        <p:spPr>
          <a:xfrm rot="-793384">
            <a:off x="-55716" y="651860"/>
            <a:ext cx="468807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11 Exam Information Evening</a:t>
            </a:r>
            <a:endParaRPr/>
          </a:p>
        </p:txBody>
      </p:sp>
      <p:sp>
        <p:nvSpPr>
          <p:cNvPr id="107" name="Google Shape;107;p2"/>
          <p:cNvSpPr txBox="1"/>
          <p:nvPr/>
        </p:nvSpPr>
        <p:spPr>
          <a:xfrm>
            <a:off x="393538" y="1770927"/>
            <a:ext cx="843794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 Requirements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393538" y="2406355"/>
            <a:ext cx="8283931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it's assessed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exam lasting 1 hour 30 minutes worth 40%</a:t>
            </a:r>
            <a:b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Internally assessed coursework worth 60%</a:t>
            </a:r>
            <a:endParaRPr/>
          </a:p>
        </p:txBody>
      </p:sp>
      <p:pic>
        <p:nvPicPr>
          <p:cNvPr id="109" name="Google Shape;109;p2" descr="V CERT Health and Fitness Test Paper and Mark Scheme | Teaching Resources"/>
          <p:cNvPicPr preferRelativeResize="0"/>
          <p:nvPr/>
        </p:nvPicPr>
        <p:blipFill rotWithShape="1">
          <a:blip r:embed="rId4">
            <a:alphaModFix/>
          </a:blip>
          <a:srcRect t="19826" b="39917"/>
          <a:stretch/>
        </p:blipFill>
        <p:spPr>
          <a:xfrm>
            <a:off x="4844279" y="3883683"/>
            <a:ext cx="3906183" cy="2036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" descr="Physical Education Word Cloud Concept Stock Illustration 232581532"/>
          <p:cNvPicPr preferRelativeResize="0"/>
          <p:nvPr/>
        </p:nvPicPr>
        <p:blipFill rotWithShape="1">
          <a:blip r:embed="rId5">
            <a:alphaModFix/>
          </a:blip>
          <a:srcRect t="11099" b="16455"/>
          <a:stretch/>
        </p:blipFill>
        <p:spPr>
          <a:xfrm>
            <a:off x="383945" y="4060866"/>
            <a:ext cx="4169245" cy="2168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3" descr="Google Classroom Launch: Monday 20th April 2020 – Rathfern Primary School"/>
          <p:cNvPicPr preferRelativeResize="0"/>
          <p:nvPr/>
        </p:nvPicPr>
        <p:blipFill rotWithShape="1">
          <a:blip r:embed="rId3">
            <a:alphaModFix/>
          </a:blip>
          <a:srcRect l="14182" r="15636"/>
          <a:stretch/>
        </p:blipFill>
        <p:spPr>
          <a:xfrm>
            <a:off x="6095151" y="1907020"/>
            <a:ext cx="2976360" cy="217273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3"/>
          <p:cNvSpPr/>
          <p:nvPr/>
        </p:nvSpPr>
        <p:spPr>
          <a:xfrm rot="10800000" flipH="1">
            <a:off x="0" y="-17794"/>
            <a:ext cx="7533456" cy="1653649"/>
          </a:xfrm>
          <a:prstGeom prst="rtTriangle">
            <a:avLst/>
          </a:prstGeom>
          <a:solidFill>
            <a:srgbClr val="000090">
              <a:alpha val="6274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3"/>
          <p:cNvSpPr/>
          <p:nvPr/>
        </p:nvSpPr>
        <p:spPr>
          <a:xfrm rot="10800000">
            <a:off x="5083477" y="-17795"/>
            <a:ext cx="4071343" cy="1653779"/>
          </a:xfrm>
          <a:prstGeom prst="rtTriangle">
            <a:avLst/>
          </a:prstGeom>
          <a:solidFill>
            <a:srgbClr val="0000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9" name="Google Shape;119;p3" descr="BSSlogoWhite20152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39202" y="41700"/>
            <a:ext cx="1016794" cy="1157288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3"/>
          <p:cNvSpPr/>
          <p:nvPr/>
        </p:nvSpPr>
        <p:spPr>
          <a:xfrm>
            <a:off x="-4192" y="6309320"/>
            <a:ext cx="9148192" cy="548692"/>
          </a:xfrm>
          <a:prstGeom prst="rect">
            <a:avLst/>
          </a:prstGeom>
          <a:solidFill>
            <a:srgbClr val="190093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Believe, Strive, Succeed</a:t>
            </a:r>
            <a:r>
              <a:rPr lang="en-GB" sz="1200" b="1" i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1200" b="1" i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2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Corinthians 1:12:12 </a:t>
            </a:r>
            <a:r>
              <a:rPr lang="en-GB" sz="1200" i="1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 ‘</a:t>
            </a:r>
            <a:r>
              <a:rPr lang="en-GB" sz="12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body is one and has many members, and all the members of the body, though many, are one body’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 txBox="1"/>
          <p:nvPr/>
        </p:nvSpPr>
        <p:spPr>
          <a:xfrm rot="-793384">
            <a:off x="-55716" y="651860"/>
            <a:ext cx="468807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11 Exam Information Evening</a:t>
            </a:r>
            <a:endParaRPr/>
          </a:p>
        </p:txBody>
      </p:sp>
      <p:sp>
        <p:nvSpPr>
          <p:cNvPr id="122" name="Google Shape;122;p3"/>
          <p:cNvSpPr txBox="1"/>
          <p:nvPr/>
        </p:nvSpPr>
        <p:spPr>
          <a:xfrm>
            <a:off x="393538" y="1770927"/>
            <a:ext cx="8437945" cy="4204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parents support?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Ensure they have sufficient notes on all topics.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 them regularly on what they know.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 them about assessments and how they have performed. 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Ensure they revise at least 2 hours a week</a:t>
            </a:r>
            <a:endParaRPr/>
          </a:p>
          <a:p>
            <a:pPr marL="2857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learning platforms/useful websites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Google classroom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Theeverlearner.com</a:t>
            </a:r>
            <a:endParaRPr/>
          </a:p>
        </p:txBody>
      </p:sp>
      <p:pic>
        <p:nvPicPr>
          <p:cNvPr id="123" name="Google Shape;123;p3" descr="The EverLearner Limited - BESA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03767" y="4214831"/>
            <a:ext cx="3599644" cy="1760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/>
          <p:nvPr/>
        </p:nvSpPr>
        <p:spPr>
          <a:xfrm rot="10800000" flipH="1">
            <a:off x="0" y="-17794"/>
            <a:ext cx="7533456" cy="1653649"/>
          </a:xfrm>
          <a:prstGeom prst="rtTriangle">
            <a:avLst/>
          </a:prstGeom>
          <a:solidFill>
            <a:srgbClr val="000090">
              <a:alpha val="6274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4"/>
          <p:cNvSpPr/>
          <p:nvPr/>
        </p:nvSpPr>
        <p:spPr>
          <a:xfrm rot="10800000">
            <a:off x="5083477" y="-17795"/>
            <a:ext cx="4071343" cy="1653779"/>
          </a:xfrm>
          <a:prstGeom prst="rtTriangle">
            <a:avLst/>
          </a:prstGeom>
          <a:solidFill>
            <a:srgbClr val="0000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Google Shape;131;p4" descr="BSSlogoWhite2015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39202" y="41700"/>
            <a:ext cx="1016794" cy="1157288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4"/>
          <p:cNvSpPr/>
          <p:nvPr/>
        </p:nvSpPr>
        <p:spPr>
          <a:xfrm>
            <a:off x="-4192" y="6309320"/>
            <a:ext cx="9148192" cy="548692"/>
          </a:xfrm>
          <a:prstGeom prst="rect">
            <a:avLst/>
          </a:prstGeom>
          <a:solidFill>
            <a:srgbClr val="190093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Believe, Strive, Succeed</a:t>
            </a:r>
            <a:r>
              <a:rPr lang="en-GB" sz="1200" b="1" i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1200" b="1" i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2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Corinthians 1:12:12 </a:t>
            </a:r>
            <a:r>
              <a:rPr lang="en-GB" sz="1200" i="1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 ‘</a:t>
            </a:r>
            <a:r>
              <a:rPr lang="en-GB" sz="12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body is one and has many members, and all the members of the body, though many, are one body’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4"/>
          <p:cNvSpPr txBox="1"/>
          <p:nvPr/>
        </p:nvSpPr>
        <p:spPr>
          <a:xfrm rot="-793384">
            <a:off x="-55716" y="651860"/>
            <a:ext cx="468807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11 Exam Information Evening</a:t>
            </a:r>
            <a:endParaRPr/>
          </a:p>
        </p:txBody>
      </p:sp>
      <p:sp>
        <p:nvSpPr>
          <p:cNvPr id="134" name="Google Shape;134;p4"/>
          <p:cNvSpPr txBox="1"/>
          <p:nvPr/>
        </p:nvSpPr>
        <p:spPr>
          <a:xfrm>
            <a:off x="393538" y="1770927"/>
            <a:ext cx="8437800" cy="25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information (Upcoming Assessments)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information about course and assessments is placed on Google classroom.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Trial exams to take place in November – Information relating to these exams will be shared with students in the lead up so that they can fully prepare.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5" name="Google Shape;135;p4" descr="Diverse Elementary Students Stock Illustrations, Cliparts And Royalty Free  Diverse Elementary Students Vectors"/>
          <p:cNvPicPr preferRelativeResize="0"/>
          <p:nvPr/>
        </p:nvPicPr>
        <p:blipFill rotWithShape="1">
          <a:blip r:embed="rId4">
            <a:alphaModFix/>
          </a:blip>
          <a:srcRect t="13734" b="14092"/>
          <a:stretch/>
        </p:blipFill>
        <p:spPr>
          <a:xfrm>
            <a:off x="525124" y="4014078"/>
            <a:ext cx="3780869" cy="2183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4" descr="Year Eleven Half Term Revision Classes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52275" y="3836909"/>
            <a:ext cx="4204941" cy="24646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On-screen Show (4:3)</PresentationFormat>
  <Paragraphs>53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Tamsin Holland</dc:creator>
  <cp:lastModifiedBy>MAcquah</cp:lastModifiedBy>
  <cp:revision>1</cp:revision>
  <dcterms:created xsi:type="dcterms:W3CDTF">2020-06-14T13:00:55Z</dcterms:created>
  <dcterms:modified xsi:type="dcterms:W3CDTF">2022-09-14T15:40:23Z</dcterms:modified>
</cp:coreProperties>
</file>