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hKTNvBkGMP+YOhd7RuUrJ2diYE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DC07A1D-682C-408C-82F5-32854994DDC1}">
  <a:tblStyle styleId="{4DC07A1D-682C-408C-82F5-32854994DDC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26736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5810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8406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0414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483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 rot="10800000" flipH="1">
            <a:off x="0" y="-17794"/>
            <a:ext cx="7533456" cy="1653649"/>
          </a:xfrm>
          <a:prstGeom prst="rtTriangle">
            <a:avLst/>
          </a:prstGeom>
          <a:solidFill>
            <a:srgbClr val="000090">
              <a:alpha val="6274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 rot="10800000">
            <a:off x="5083477" y="-17795"/>
            <a:ext cx="4071343" cy="1653779"/>
          </a:xfrm>
          <a:prstGeom prst="rtTriangle">
            <a:avLst/>
          </a:prstGeom>
          <a:solidFill>
            <a:srgbClr val="0000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" descr="BSSlogoWhite2015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39202" y="41700"/>
            <a:ext cx="1016794" cy="1157288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/>
          <p:cNvSpPr/>
          <p:nvPr/>
        </p:nvSpPr>
        <p:spPr>
          <a:xfrm>
            <a:off x="-4192" y="6309320"/>
            <a:ext cx="9148192" cy="548692"/>
          </a:xfrm>
          <a:prstGeom prst="rect">
            <a:avLst/>
          </a:prstGeom>
          <a:solidFill>
            <a:srgbClr val="190093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Believe, Strive, Succeed</a:t>
            </a:r>
            <a:r>
              <a:rPr lang="en-GB" sz="1200" b="1" i="1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1200" b="1" i="1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2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Corinthians 1:12:12 </a:t>
            </a:r>
            <a:r>
              <a:rPr lang="en-GB" sz="1200" b="0" i="1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 ‘</a:t>
            </a:r>
            <a:r>
              <a:rPr lang="en-GB" sz="12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body is one and has many members, and all the members of the body, though many, are one body’</a:t>
            </a: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 rot="-793384">
            <a:off x="-55716" y="651860"/>
            <a:ext cx="468807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11 Exam Information Evening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467288" y="1350913"/>
            <a:ext cx="8437800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Subject: History</a:t>
            </a:r>
            <a:endParaRPr b="1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GB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 of Department name/email: glyle@bishopstopfords.enfield.sch.uk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5" name="Google Shape;95;p1"/>
          <p:cNvGraphicFramePr/>
          <p:nvPr>
            <p:extLst>
              <p:ext uri="{D42A27DB-BD31-4B8C-83A1-F6EECF244321}">
                <p14:modId xmlns:p14="http://schemas.microsoft.com/office/powerpoint/2010/main" val="2859269615"/>
              </p:ext>
            </p:extLst>
          </p:nvPr>
        </p:nvGraphicFramePr>
        <p:xfrm>
          <a:off x="239717" y="2414649"/>
          <a:ext cx="8664550" cy="3569120"/>
        </p:xfrm>
        <a:graphic>
          <a:graphicData uri="http://schemas.openxmlformats.org/drawingml/2006/table">
            <a:tbl>
              <a:tblPr firstRow="1" bandRow="1">
                <a:noFill/>
                <a:tableStyleId>{4DC07A1D-682C-408C-82F5-32854994DDC1}</a:tableStyleId>
              </a:tblPr>
              <a:tblGrid>
                <a:gridCol w="4383300"/>
                <a:gridCol w="4281250"/>
              </a:tblGrid>
              <a:tr h="4601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 dirty="0"/>
                        <a:t>Course Content Covered</a:t>
                      </a: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u="none" strike="noStrike" cap="none"/>
                        <a:t>Content still to be covered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2060"/>
                    </a:solidFill>
                  </a:tcPr>
                </a:tc>
              </a:tr>
              <a:tr h="27277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u="none" strike="noStrike" cap="none" dirty="0"/>
                        <a:t>Paper 1 – Medicine in Britain and the British sector of the Western Front 1914-18</a:t>
                      </a:r>
                      <a:endParaRPr sz="1800" b="1" u="none" strike="noStrike" cap="none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Paper 2 - Superpower </a:t>
                      </a:r>
                      <a:r>
                        <a:rPr lang="en-GB" sz="1800" b="1" dirty="0" smtClean="0"/>
                        <a:t>Relations and the Cold War 1945-1995</a:t>
                      </a:r>
                      <a:endParaRPr sz="180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>
                        <a:solidFill>
                          <a:srgbClr val="0000FF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800" b="1" dirty="0"/>
                        <a:t>Paper 2 – Early Elizabeth England 1558-88</a:t>
                      </a:r>
                      <a:endParaRPr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800" b="1" dirty="0"/>
                        <a:t>Paper 3 -  Weimar and Nazi Germany 1918-39</a:t>
                      </a:r>
                      <a:endParaRPr sz="18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180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 b="1" u="sng" dirty="0"/>
                        <a:t>Recall and retrieval 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Paper 1 – Medicine in Britain and the British sector of the Western Front 1914-18</a:t>
                      </a:r>
                      <a:endParaRPr b="1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Paper 2 – Superpower </a:t>
                      </a:r>
                      <a:r>
                        <a:rPr lang="en-GB" sz="1800" b="1" dirty="0" smtClean="0"/>
                        <a:t>Relations and the </a:t>
                      </a:r>
                      <a:r>
                        <a:rPr lang="en-GB" sz="1800" b="1" smtClean="0"/>
                        <a:t>Cold War</a:t>
                      </a:r>
                      <a:endParaRPr sz="1800" b="1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A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/>
          <p:nvPr/>
        </p:nvSpPr>
        <p:spPr>
          <a:xfrm rot="10800000" flipH="1">
            <a:off x="0" y="-17794"/>
            <a:ext cx="7533456" cy="1653649"/>
          </a:xfrm>
          <a:prstGeom prst="rtTriangle">
            <a:avLst/>
          </a:prstGeom>
          <a:solidFill>
            <a:srgbClr val="000090">
              <a:alpha val="6274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 rot="10800000">
            <a:off x="5083477" y="-17795"/>
            <a:ext cx="4071343" cy="1653779"/>
          </a:xfrm>
          <a:prstGeom prst="rtTriangle">
            <a:avLst/>
          </a:prstGeom>
          <a:solidFill>
            <a:srgbClr val="0000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3" name="Google Shape;103;p2" descr="BSSlogoWhite2015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39202" y="41700"/>
            <a:ext cx="1016794" cy="1157288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"/>
          <p:cNvSpPr/>
          <p:nvPr/>
        </p:nvSpPr>
        <p:spPr>
          <a:xfrm>
            <a:off x="-4192" y="6309320"/>
            <a:ext cx="9148192" cy="548692"/>
          </a:xfrm>
          <a:prstGeom prst="rect">
            <a:avLst/>
          </a:prstGeom>
          <a:solidFill>
            <a:srgbClr val="190093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Believe, Strive, Succeed</a:t>
            </a:r>
            <a:r>
              <a:rPr lang="en-GB" sz="1200" b="1" i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1200" b="1" i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2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Corinthians 1:12:12 </a:t>
            </a:r>
            <a:r>
              <a:rPr lang="en-GB" sz="1200" i="1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 ‘</a:t>
            </a:r>
            <a:r>
              <a:rPr lang="en-GB" sz="12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body is one and has many members, and all the members of the body, though many, are one body’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 txBox="1"/>
          <p:nvPr/>
        </p:nvSpPr>
        <p:spPr>
          <a:xfrm rot="-793384">
            <a:off x="-55716" y="651860"/>
            <a:ext cx="468807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11 Exam Information Evening</a:t>
            </a:r>
            <a:endParaRPr/>
          </a:p>
        </p:txBody>
      </p:sp>
      <p:sp>
        <p:nvSpPr>
          <p:cNvPr id="106" name="Google Shape;106;p2"/>
          <p:cNvSpPr txBox="1"/>
          <p:nvPr/>
        </p:nvSpPr>
        <p:spPr>
          <a:xfrm>
            <a:off x="351004" y="1535951"/>
            <a:ext cx="8437800" cy="4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 Requirements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"/>
          <p:cNvSpPr/>
          <p:nvPr/>
        </p:nvSpPr>
        <p:spPr>
          <a:xfrm>
            <a:off x="3952160" y="5292992"/>
            <a:ext cx="1355700" cy="7290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hour 45 </a:t>
            </a:r>
            <a:r>
              <a:rPr lang="en-GB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minutes</a:t>
            </a:r>
            <a:endParaRPr dirty="0"/>
          </a:p>
        </p:txBody>
      </p:sp>
      <p:sp>
        <p:nvSpPr>
          <p:cNvPr id="108" name="Google Shape;108;p2"/>
          <p:cNvSpPr/>
          <p:nvPr/>
        </p:nvSpPr>
        <p:spPr>
          <a:xfrm>
            <a:off x="6855605" y="5292992"/>
            <a:ext cx="1355700" cy="7026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hour 20 minutes</a:t>
            </a:r>
            <a:endParaRPr dirty="0"/>
          </a:p>
        </p:txBody>
      </p:sp>
      <p:sp>
        <p:nvSpPr>
          <p:cNvPr id="109" name="Google Shape;109;p2"/>
          <p:cNvSpPr/>
          <p:nvPr/>
        </p:nvSpPr>
        <p:spPr>
          <a:xfrm>
            <a:off x="1048715" y="5316692"/>
            <a:ext cx="1355700" cy="7053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hour 15 minutes</a:t>
            </a:r>
            <a:endParaRPr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646316"/>
              </p:ext>
            </p:extLst>
          </p:nvPr>
        </p:nvGraphicFramePr>
        <p:xfrm>
          <a:off x="863663" y="1972819"/>
          <a:ext cx="7518708" cy="3200400"/>
        </p:xfrm>
        <a:graphic>
          <a:graphicData uri="http://schemas.openxmlformats.org/drawingml/2006/table">
            <a:tbl>
              <a:tblPr firstRow="1" bandRow="1">
                <a:tableStyleId>{4DC07A1D-682C-408C-82F5-32854994DDC1}</a:tableStyleId>
              </a:tblPr>
              <a:tblGrid>
                <a:gridCol w="1879677"/>
                <a:gridCol w="1879677"/>
                <a:gridCol w="1879677"/>
                <a:gridCol w="187967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Paper 1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Paper 2</a:t>
                      </a:r>
                    </a:p>
                    <a:p>
                      <a:pPr algn="ctr"/>
                      <a:r>
                        <a:rPr lang="en-GB" sz="1800" dirty="0" smtClean="0"/>
                        <a:t>(part one)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Paper 2</a:t>
                      </a:r>
                    </a:p>
                    <a:p>
                      <a:pPr algn="ctr"/>
                      <a:r>
                        <a:rPr lang="en-GB" sz="1800" dirty="0" smtClean="0"/>
                        <a:t> (part two)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Paper 3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Medicine in Britain 1250-present</a:t>
                      </a:r>
                    </a:p>
                    <a:p>
                      <a:pPr algn="ctr"/>
                      <a:r>
                        <a:rPr lang="en-GB" sz="1800" b="1" dirty="0" smtClean="0"/>
                        <a:t>Britain</a:t>
                      </a:r>
                      <a:r>
                        <a:rPr lang="en-GB" sz="1800" b="1" baseline="0" dirty="0" smtClean="0"/>
                        <a:t> on the Western Front</a:t>
                      </a:r>
                    </a:p>
                    <a:p>
                      <a:pPr algn="ctr"/>
                      <a:endParaRPr lang="en-GB" sz="1800" b="1" baseline="0" dirty="0" smtClean="0"/>
                    </a:p>
                    <a:p>
                      <a:pPr algn="ctr"/>
                      <a:r>
                        <a:rPr lang="en-GB" sz="1800" b="1" baseline="0" dirty="0" smtClean="0">
                          <a:solidFill>
                            <a:srgbClr val="0070C0"/>
                          </a:solidFill>
                        </a:rPr>
                        <a:t>52 marks </a:t>
                      </a:r>
                    </a:p>
                    <a:p>
                      <a:pPr algn="ctr"/>
                      <a:r>
                        <a:rPr lang="en-GB" sz="1800" b="1" baseline="0" dirty="0" smtClean="0">
                          <a:solidFill>
                            <a:srgbClr val="0070C0"/>
                          </a:solidFill>
                        </a:rPr>
                        <a:t>30% of final grade</a:t>
                      </a:r>
                      <a:endParaRPr lang="en-GB" sz="1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Early Elizabethan England 1558-1588</a:t>
                      </a:r>
                    </a:p>
                    <a:p>
                      <a:pPr algn="ctr"/>
                      <a:endParaRPr lang="en-GB" sz="1800" b="1" dirty="0" smtClean="0"/>
                    </a:p>
                    <a:p>
                      <a:pPr algn="ctr"/>
                      <a:endParaRPr lang="en-GB" sz="1800" b="1" dirty="0" smtClean="0"/>
                    </a:p>
                    <a:p>
                      <a:pPr algn="ctr"/>
                      <a:endParaRPr lang="en-GB" sz="1800" b="1" dirty="0" smtClean="0"/>
                    </a:p>
                    <a:p>
                      <a:pPr algn="ctr"/>
                      <a:r>
                        <a:rPr lang="en-GB" sz="1800" b="1" dirty="0" smtClean="0">
                          <a:solidFill>
                            <a:srgbClr val="0070C0"/>
                          </a:solidFill>
                        </a:rPr>
                        <a:t>32 marks</a:t>
                      </a:r>
                    </a:p>
                    <a:p>
                      <a:pPr algn="ctr"/>
                      <a:r>
                        <a:rPr lang="en-GB" sz="1800" b="1" dirty="0" smtClean="0">
                          <a:solidFill>
                            <a:srgbClr val="0070C0"/>
                          </a:solidFill>
                        </a:rPr>
                        <a:t>20% of final grade</a:t>
                      </a:r>
                      <a:endParaRPr lang="en-GB" sz="1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Superpower Relations and the Cold War 1945-95</a:t>
                      </a:r>
                    </a:p>
                    <a:p>
                      <a:pPr algn="ctr"/>
                      <a:endParaRPr lang="en-GB" sz="1800" b="1" dirty="0" smtClean="0"/>
                    </a:p>
                    <a:p>
                      <a:pPr algn="ctr"/>
                      <a:endParaRPr lang="en-GB" sz="1800" b="1" dirty="0" smtClean="0"/>
                    </a:p>
                    <a:p>
                      <a:pPr algn="ctr"/>
                      <a:endParaRPr lang="en-GB" sz="1800" b="1" dirty="0" smtClean="0"/>
                    </a:p>
                    <a:p>
                      <a:pPr algn="ctr"/>
                      <a:r>
                        <a:rPr lang="en-GB" sz="1800" b="1" dirty="0" smtClean="0">
                          <a:solidFill>
                            <a:srgbClr val="0070C0"/>
                          </a:solidFill>
                        </a:rPr>
                        <a:t>32 marks</a:t>
                      </a:r>
                    </a:p>
                    <a:p>
                      <a:pPr algn="ctr"/>
                      <a:r>
                        <a:rPr lang="en-GB" sz="1800" b="1" dirty="0" smtClean="0">
                          <a:solidFill>
                            <a:srgbClr val="0070C0"/>
                          </a:solidFill>
                        </a:rPr>
                        <a:t>20% of final grade</a:t>
                      </a:r>
                      <a:endParaRPr lang="en-GB" sz="1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Weimar and Nazi Germany 1918-39</a:t>
                      </a:r>
                    </a:p>
                    <a:p>
                      <a:pPr algn="ctr"/>
                      <a:endParaRPr lang="en-GB" sz="1800" b="1" dirty="0" smtClean="0"/>
                    </a:p>
                    <a:p>
                      <a:pPr algn="ctr"/>
                      <a:endParaRPr lang="en-GB" sz="1800" b="1" dirty="0" smtClean="0"/>
                    </a:p>
                    <a:p>
                      <a:pPr algn="ctr"/>
                      <a:endParaRPr lang="en-GB" sz="1800" b="1" dirty="0" smtClean="0"/>
                    </a:p>
                    <a:p>
                      <a:pPr algn="ctr"/>
                      <a:endParaRPr lang="en-GB" sz="1800" b="1" dirty="0" smtClean="0"/>
                    </a:p>
                    <a:p>
                      <a:pPr algn="ctr"/>
                      <a:r>
                        <a:rPr lang="en-GB" sz="1800" b="1" dirty="0" smtClean="0">
                          <a:solidFill>
                            <a:srgbClr val="0070C0"/>
                          </a:solidFill>
                        </a:rPr>
                        <a:t>52 marks</a:t>
                      </a:r>
                    </a:p>
                    <a:p>
                      <a:pPr algn="ctr"/>
                      <a:r>
                        <a:rPr lang="en-GB" sz="1800" b="1" dirty="0" smtClean="0">
                          <a:solidFill>
                            <a:srgbClr val="0070C0"/>
                          </a:solidFill>
                        </a:rPr>
                        <a:t>30% of final grade</a:t>
                      </a:r>
                      <a:endParaRPr lang="en-GB" sz="18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"/>
          <p:cNvSpPr/>
          <p:nvPr/>
        </p:nvSpPr>
        <p:spPr>
          <a:xfrm rot="10800000" flipH="1">
            <a:off x="0" y="-17794"/>
            <a:ext cx="7533456" cy="1653649"/>
          </a:xfrm>
          <a:prstGeom prst="rtTriangle">
            <a:avLst/>
          </a:prstGeom>
          <a:solidFill>
            <a:srgbClr val="000090">
              <a:alpha val="6274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3"/>
          <p:cNvSpPr/>
          <p:nvPr/>
        </p:nvSpPr>
        <p:spPr>
          <a:xfrm rot="10800000">
            <a:off x="5083477" y="-17795"/>
            <a:ext cx="4071343" cy="1653779"/>
          </a:xfrm>
          <a:prstGeom prst="rtTriangle">
            <a:avLst/>
          </a:prstGeom>
          <a:solidFill>
            <a:srgbClr val="0000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0" name="Google Shape;120;p3" descr="BSSlogoWhite2015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39202" y="41700"/>
            <a:ext cx="1016794" cy="1157288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3"/>
          <p:cNvSpPr/>
          <p:nvPr/>
        </p:nvSpPr>
        <p:spPr>
          <a:xfrm>
            <a:off x="-4192" y="6309320"/>
            <a:ext cx="9148192" cy="548692"/>
          </a:xfrm>
          <a:prstGeom prst="rect">
            <a:avLst/>
          </a:prstGeom>
          <a:solidFill>
            <a:srgbClr val="190093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Believe, Strive, Succeed</a:t>
            </a:r>
            <a:r>
              <a:rPr lang="en-GB" sz="1200" b="1" i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1200" b="1" i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2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Corinthians 1:12:12 </a:t>
            </a:r>
            <a:r>
              <a:rPr lang="en-GB" sz="1200" i="1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 ‘</a:t>
            </a:r>
            <a:r>
              <a:rPr lang="en-GB" sz="12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body is one and has many members, and all the members of the body, though many, are one body’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"/>
          <p:cNvSpPr txBox="1"/>
          <p:nvPr/>
        </p:nvSpPr>
        <p:spPr>
          <a:xfrm rot="-793384">
            <a:off x="-55716" y="651860"/>
            <a:ext cx="468807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11 Exam Information Evening</a:t>
            </a:r>
            <a:endParaRPr/>
          </a:p>
        </p:txBody>
      </p:sp>
      <p:sp>
        <p:nvSpPr>
          <p:cNvPr id="123" name="Google Shape;123;p3"/>
          <p:cNvSpPr txBox="1"/>
          <p:nvPr/>
        </p:nvSpPr>
        <p:spPr>
          <a:xfrm>
            <a:off x="393538" y="1770927"/>
            <a:ext cx="8437945" cy="507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parents support?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the information being shared on Google Classroom where progress can be seen with assignments that have been set</a:t>
            </a:r>
            <a:endParaRPr dirty="0"/>
          </a:p>
          <a:p>
            <a:pPr marL="285750" lvl="0" indent="-285750"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 questions about </a:t>
            </a:r>
            <a:r>
              <a:rPr lang="en-GB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students </a:t>
            </a: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getting along </a:t>
            </a:r>
            <a:r>
              <a:rPr lang="en-GB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continue </a:t>
            </a: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communication between Parents – Students – Teachers</a:t>
            </a:r>
            <a:endParaRPr dirty="0"/>
          </a:p>
          <a:p>
            <a:pPr marL="285750" lvl="0" indent="-285750"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Encourage your child to explore materials on the Edexcel History GCSE website, looking at past exam questions, examiner’s reports and mark schemes </a:t>
            </a:r>
            <a:r>
              <a:rPr lang="en-GB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via https://qualifications.pearson.com/en/qualifications/edexcel-gcses/history-2016.coursematerials.html#filterQuery=Pearson-UK:Category%2FExam-materials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Online learning platforms/useful websites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Google Classroom – Here all lessons are shared, digital copies of revision guides along with links to resources to give wider knowledge to help our students read around the subject</a:t>
            </a:r>
            <a:r>
              <a:rPr lang="en-GB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GB" sz="18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Other online platforms that will be used throughout the year are GCSE Pod and BBC Bitesize.  Your child can access these from home</a:t>
            </a:r>
            <a:endParaRPr dirty="0"/>
          </a:p>
          <a:p>
            <a:pPr marL="2857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/>
          <p:nvPr/>
        </p:nvSpPr>
        <p:spPr>
          <a:xfrm rot="10800000" flipH="1">
            <a:off x="0" y="-17794"/>
            <a:ext cx="7533456" cy="1653649"/>
          </a:xfrm>
          <a:prstGeom prst="rtTriangle">
            <a:avLst/>
          </a:prstGeom>
          <a:solidFill>
            <a:srgbClr val="000090">
              <a:alpha val="6274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4"/>
          <p:cNvSpPr/>
          <p:nvPr/>
        </p:nvSpPr>
        <p:spPr>
          <a:xfrm rot="10800000">
            <a:off x="5083477" y="-17795"/>
            <a:ext cx="4071343" cy="1653779"/>
          </a:xfrm>
          <a:prstGeom prst="rtTriangle">
            <a:avLst/>
          </a:prstGeom>
          <a:solidFill>
            <a:srgbClr val="0000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1" name="Google Shape;131;p4" descr="BSSlogoWhite2015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39202" y="41700"/>
            <a:ext cx="1016794" cy="1157288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4"/>
          <p:cNvSpPr/>
          <p:nvPr/>
        </p:nvSpPr>
        <p:spPr>
          <a:xfrm>
            <a:off x="-4192" y="6309320"/>
            <a:ext cx="9148192" cy="548692"/>
          </a:xfrm>
          <a:prstGeom prst="rect">
            <a:avLst/>
          </a:prstGeom>
          <a:solidFill>
            <a:srgbClr val="190093"/>
          </a:soli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Believe, Strive, Succeed</a:t>
            </a:r>
            <a:r>
              <a:rPr lang="en-GB" sz="1200" b="1" i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GB" sz="1200" b="1" i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12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Corinthians 1:12:12 </a:t>
            </a:r>
            <a:r>
              <a:rPr lang="en-GB" sz="1200" i="1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  ‘</a:t>
            </a:r>
            <a:r>
              <a:rPr lang="en-GB" sz="1200" i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the body is one and has many members, and all the members of the body, though many, are one body’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4"/>
          <p:cNvSpPr txBox="1"/>
          <p:nvPr/>
        </p:nvSpPr>
        <p:spPr>
          <a:xfrm rot="-793384">
            <a:off x="-55716" y="651860"/>
            <a:ext cx="468807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11 Exam Information Evening</a:t>
            </a:r>
            <a:endParaRPr/>
          </a:p>
        </p:txBody>
      </p:sp>
      <p:sp>
        <p:nvSpPr>
          <p:cNvPr id="134" name="Google Shape;134;p4"/>
          <p:cNvSpPr txBox="1"/>
          <p:nvPr/>
        </p:nvSpPr>
        <p:spPr>
          <a:xfrm>
            <a:off x="393538" y="1770927"/>
            <a:ext cx="8437945" cy="304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Key information (Upcoming Assessments)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week students are being assessed with Exam questions for continual assessment on progress and application of knowledge. </a:t>
            </a:r>
            <a:endParaRPr dirty="0"/>
          </a:p>
          <a:p>
            <a:pPr marL="285750" marR="0" lvl="0" indent="-133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 Beginning </a:t>
            </a:r>
            <a:r>
              <a:rPr lang="en-GB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  <a:r>
              <a:rPr lang="en-GB" sz="2400" baseline="30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25</a:t>
            </a:r>
            <a:r>
              <a:rPr lang="en-GB" sz="2400" baseline="30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Nov - </a:t>
            </a: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Trial Exams </a:t>
            </a:r>
            <a:r>
              <a:rPr lang="en-GB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dirty="0"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 Beginning </a:t>
            </a:r>
            <a:r>
              <a:rPr lang="en-GB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lang="en-GB" sz="2400" baseline="30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GB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Feb – 3</a:t>
            </a:r>
            <a:r>
              <a:rPr lang="en-GB" sz="2400" baseline="30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lang="en-GB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March Trial Exam 2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386</Words>
  <Application>Microsoft Office PowerPoint</Application>
  <PresentationFormat>On-screen Show (4:3)</PresentationFormat>
  <Paragraphs>74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Tamsin Holland</dc:creator>
  <cp:lastModifiedBy>MAcquah</cp:lastModifiedBy>
  <cp:revision>4</cp:revision>
  <dcterms:created xsi:type="dcterms:W3CDTF">2020-06-14T13:00:55Z</dcterms:created>
  <dcterms:modified xsi:type="dcterms:W3CDTF">2022-09-15T10:05:36Z</dcterms:modified>
</cp:coreProperties>
</file>